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1398" r:id="rId2"/>
    <p:sldId id="1399" r:id="rId3"/>
    <p:sldId id="1804" r:id="rId4"/>
    <p:sldId id="1404" r:id="rId5"/>
    <p:sldId id="1405" r:id="rId6"/>
    <p:sldId id="1809" r:id="rId7"/>
    <p:sldId id="1406" r:id="rId8"/>
    <p:sldId id="1807" r:id="rId9"/>
    <p:sldId id="1407" r:id="rId10"/>
    <p:sldId id="1810" r:id="rId11"/>
    <p:sldId id="1808" r:id="rId12"/>
    <p:sldId id="1408" r:id="rId13"/>
    <p:sldId id="1811" r:id="rId14"/>
    <p:sldId id="1812" r:id="rId15"/>
    <p:sldId id="1803" r:id="rId16"/>
    <p:sldId id="1790" r:id="rId17"/>
    <p:sldId id="1813" r:id="rId18"/>
    <p:sldId id="1745" r:id="rId19"/>
    <p:sldId id="1814" r:id="rId20"/>
    <p:sldId id="1815" r:id="rId21"/>
    <p:sldId id="1816" r:id="rId22"/>
    <p:sldId id="1817" r:id="rId23"/>
    <p:sldId id="1818" r:id="rId24"/>
    <p:sldId id="1823" r:id="rId25"/>
    <p:sldId id="1825" r:id="rId26"/>
    <p:sldId id="1828" r:id="rId27"/>
    <p:sldId id="1834" r:id="rId28"/>
    <p:sldId id="1829" r:id="rId29"/>
    <p:sldId id="1831" r:id="rId30"/>
    <p:sldId id="1830" r:id="rId31"/>
    <p:sldId id="1833" r:id="rId32"/>
    <p:sldId id="1835" r:id="rId33"/>
    <p:sldId id="1836" r:id="rId34"/>
    <p:sldId id="1396" r:id="rId35"/>
    <p:sldId id="1820" r:id="rId36"/>
    <p:sldId id="1822" r:id="rId37"/>
    <p:sldId id="1824" r:id="rId38"/>
    <p:sldId id="1826" r:id="rId39"/>
    <p:sldId id="1827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1C874CC-288D-4034-9298-B5572854118E}">
          <p14:sldIdLst>
            <p14:sldId id="1398"/>
          </p14:sldIdLst>
        </p14:section>
        <p14:section name="需求分析" id="{049C52BC-C987-4CC9-A93A-822A48C7A4C3}">
          <p14:sldIdLst>
            <p14:sldId id="1399"/>
            <p14:sldId id="1804"/>
            <p14:sldId id="1404"/>
            <p14:sldId id="1405"/>
            <p14:sldId id="1809"/>
            <p14:sldId id="1406"/>
            <p14:sldId id="1807"/>
            <p14:sldId id="1407"/>
            <p14:sldId id="1810"/>
            <p14:sldId id="1808"/>
          </p14:sldIdLst>
        </p14:section>
        <p14:section name="系統分析" id="{EFA9FE12-F7FD-4033-828B-33A2C8B5ED9B}">
          <p14:sldIdLst>
            <p14:sldId id="1408"/>
            <p14:sldId id="1811"/>
            <p14:sldId id="1812"/>
            <p14:sldId id="1803"/>
            <p14:sldId id="1790"/>
            <p14:sldId id="1813"/>
          </p14:sldIdLst>
        </p14:section>
        <p14:section name="API" id="{066993AE-89A5-428F-AF98-E16353E98036}">
          <p14:sldIdLst>
            <p14:sldId id="1745"/>
            <p14:sldId id="1814"/>
            <p14:sldId id="1815"/>
            <p14:sldId id="1816"/>
            <p14:sldId id="1817"/>
          </p14:sldIdLst>
        </p14:section>
        <p14:section name="unit test" id="{EAD6A2A7-5F08-4E40-8EF0-42472FF1CF5B}">
          <p14:sldIdLst>
            <p14:sldId id="1818"/>
            <p14:sldId id="1823"/>
            <p14:sldId id="1825"/>
          </p14:sldIdLst>
        </p14:section>
        <p14:section name="驗收" id="{B2BF01CA-4D97-433F-B410-80830C60797B}">
          <p14:sldIdLst>
            <p14:sldId id="1828"/>
            <p14:sldId id="1834"/>
            <p14:sldId id="1829"/>
            <p14:sldId id="1831"/>
            <p14:sldId id="1830"/>
            <p14:sldId id="1833"/>
            <p14:sldId id="1835"/>
            <p14:sldId id="1836"/>
          </p14:sldIdLst>
        </p14:section>
        <p14:section name="問題紀錄" id="{D71077BB-9346-4BB7-9137-6E6890250CB2}">
          <p14:sldIdLst>
            <p14:sldId id="1396"/>
          </p14:sldIdLst>
        </p14:section>
        <p14:section name="." id="{3C3E7D45-83E9-4A23-AE98-D49BAAF931AD}">
          <p14:sldIdLst>
            <p14:sldId id="1820"/>
            <p14:sldId id="1822"/>
            <p14:sldId id="1824"/>
            <p14:sldId id="1826"/>
            <p14:sldId id="18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b="0" dirty="0"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平均擊球次數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</c:v>
                </c:pt>
                <c:pt idx="1">
                  <c:v>9</c:v>
                </c:pt>
                <c:pt idx="2">
                  <c:v>19</c:v>
                </c:pt>
                <c:pt idx="3">
                  <c:v>13</c:v>
                </c:pt>
                <c:pt idx="4">
                  <c:v>13</c:v>
                </c:pt>
                <c:pt idx="5">
                  <c:v>9</c:v>
                </c:pt>
                <c:pt idx="6">
                  <c:v>64</c:v>
                </c:pt>
                <c:pt idx="7">
                  <c:v>23</c:v>
                </c:pt>
                <c:pt idx="8">
                  <c:v>23</c:v>
                </c:pt>
                <c:pt idx="9">
                  <c:v>6.55</c:v>
                </c:pt>
                <c:pt idx="10">
                  <c:v>28</c:v>
                </c:pt>
                <c:pt idx="11">
                  <c:v>18</c:v>
                </c:pt>
                <c:pt idx="12">
                  <c:v>14</c:v>
                </c:pt>
                <c:pt idx="13">
                  <c:v>19</c:v>
                </c:pt>
                <c:pt idx="14">
                  <c:v>31</c:v>
                </c:pt>
                <c:pt idx="15">
                  <c:v>62</c:v>
                </c:pt>
                <c:pt idx="16">
                  <c:v>60</c:v>
                </c:pt>
                <c:pt idx="17">
                  <c:v>11.5</c:v>
                </c:pt>
                <c:pt idx="18">
                  <c:v>5.66</c:v>
                </c:pt>
                <c:pt idx="19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8-4FBA-8E75-2306EE0B22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遊玩次數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27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4</c:v>
                </c:pt>
                <c:pt idx="18">
                  <c:v>3</c:v>
                </c:pt>
                <c:pt idx="1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58-4FBA-8E75-2306EE0B22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b="0" dirty="0"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平均擊球次數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17</c:v>
                </c:pt>
                <c:pt idx="1">
                  <c:v>40.6</c:v>
                </c:pt>
                <c:pt idx="2">
                  <c:v>61</c:v>
                </c:pt>
                <c:pt idx="3">
                  <c:v>21</c:v>
                </c:pt>
                <c:pt idx="4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58-4FBA-8E75-2306EE0B22B9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遊玩次數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58-4FBA-8E75-2306EE0B22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總花費時間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7.2454452514648229E-2</c:v>
                </c:pt>
                <c:pt idx="1">
                  <c:v>0.1153144836425779</c:v>
                </c:pt>
                <c:pt idx="2">
                  <c:v>0.22700595855712899</c:v>
                </c:pt>
                <c:pt idx="3">
                  <c:v>0.1317970752716062</c:v>
                </c:pt>
                <c:pt idx="4">
                  <c:v>0.23249387741088837</c:v>
                </c:pt>
                <c:pt idx="5">
                  <c:v>9.3209981918334683E-2</c:v>
                </c:pt>
                <c:pt idx="6">
                  <c:v>0.83374166488647428</c:v>
                </c:pt>
                <c:pt idx="7">
                  <c:v>0.37201905250549289</c:v>
                </c:pt>
                <c:pt idx="8">
                  <c:v>0.35389447212219205</c:v>
                </c:pt>
                <c:pt idx="9">
                  <c:v>0.87447166442866642</c:v>
                </c:pt>
                <c:pt idx="10">
                  <c:v>0.50417661666867497</c:v>
                </c:pt>
                <c:pt idx="11">
                  <c:v>0.43698191642758799</c:v>
                </c:pt>
                <c:pt idx="12">
                  <c:v>0.29730653762815701</c:v>
                </c:pt>
                <c:pt idx="13">
                  <c:v>0.318390369415265</c:v>
                </c:pt>
                <c:pt idx="14">
                  <c:v>0.55224442481991598</c:v>
                </c:pt>
                <c:pt idx="15">
                  <c:v>1.2647416591643601</c:v>
                </c:pt>
                <c:pt idx="16">
                  <c:v>0.73197627067561799</c:v>
                </c:pt>
                <c:pt idx="17">
                  <c:v>6.9331645965573105E-2</c:v>
                </c:pt>
                <c:pt idx="18">
                  <c:v>7.9549074172969594E-2</c:v>
                </c:pt>
                <c:pt idx="19">
                  <c:v>2.2917747497557501E-2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F-41B1-BBD5-C2980039A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總遊玩幀數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工作表1!$A$2:$A$21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729</c:v>
                </c:pt>
                <c:pt idx="1">
                  <c:v>965</c:v>
                </c:pt>
                <c:pt idx="2">
                  <c:v>2146</c:v>
                </c:pt>
                <c:pt idx="3">
                  <c:v>1330</c:v>
                </c:pt>
                <c:pt idx="4">
                  <c:v>1310</c:v>
                </c:pt>
                <c:pt idx="5">
                  <c:v>831</c:v>
                </c:pt>
                <c:pt idx="6">
                  <c:v>7042</c:v>
                </c:pt>
                <c:pt idx="7">
                  <c:v>2032</c:v>
                </c:pt>
                <c:pt idx="8">
                  <c:v>2166</c:v>
                </c:pt>
                <c:pt idx="9">
                  <c:v>7015</c:v>
                </c:pt>
                <c:pt idx="10">
                  <c:v>2597</c:v>
                </c:pt>
                <c:pt idx="11">
                  <c:v>2928</c:v>
                </c:pt>
                <c:pt idx="12">
                  <c:v>1700</c:v>
                </c:pt>
                <c:pt idx="13">
                  <c:v>1661</c:v>
                </c:pt>
                <c:pt idx="14">
                  <c:v>3062</c:v>
                </c:pt>
                <c:pt idx="15">
                  <c:v>5821</c:v>
                </c:pt>
                <c:pt idx="16">
                  <c:v>5702</c:v>
                </c:pt>
                <c:pt idx="17">
                  <c:v>8000</c:v>
                </c:pt>
                <c:pt idx="18">
                  <c:v>664</c:v>
                </c:pt>
                <c:pt idx="19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D-45A4-BEEB-EFC72ECA4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7290287"/>
        <c:axId val="1137289807"/>
      </c:barChart>
      <c:catAx>
        <c:axId val="1137290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89807"/>
        <c:crosses val="autoZero"/>
        <c:auto val="1"/>
        <c:lblAlgn val="ctr"/>
        <c:lblOffset val="100"/>
        <c:noMultiLvlLbl val="0"/>
      </c:catAx>
      <c:valAx>
        <c:axId val="113728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90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自訂地圖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總花費時間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0.94159650802607309</c:v>
                </c:pt>
                <c:pt idx="1">
                  <c:v>2.5389883518217538</c:v>
                </c:pt>
                <c:pt idx="2">
                  <c:v>1.6099581718443901</c:v>
                </c:pt>
                <c:pt idx="3">
                  <c:v>0.52571153640744195</c:v>
                </c:pt>
                <c:pt idx="4">
                  <c:v>0.77744340896602504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F-41B1-BBD5-C2980039AD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24460128"/>
        <c:axId val="1124460608"/>
      </c:barChart>
      <c:catAx>
        <c:axId val="112446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608"/>
        <c:crosses val="autoZero"/>
        <c:auto val="1"/>
        <c:lblAlgn val="ctr"/>
        <c:lblOffset val="100"/>
        <c:noMultiLvlLbl val="0"/>
      </c:catAx>
      <c:valAx>
        <c:axId val="112446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446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總遊玩幀數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3631</c:v>
                </c:pt>
                <c:pt idx="1">
                  <c:v>10082</c:v>
                </c:pt>
                <c:pt idx="2">
                  <c:v>6488</c:v>
                </c:pt>
                <c:pt idx="3">
                  <c:v>2481</c:v>
                </c:pt>
                <c:pt idx="4">
                  <c:v>3405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D-45A4-BEEB-EFC72ECA47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37290287"/>
        <c:axId val="1137289807"/>
      </c:barChart>
      <c:catAx>
        <c:axId val="1137290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89807"/>
        <c:crosses val="autoZero"/>
        <c:auto val="1"/>
        <c:lblAlgn val="ctr"/>
        <c:lblOffset val="100"/>
        <c:noMultiLvlLbl val="0"/>
      </c:catAx>
      <c:valAx>
        <c:axId val="1137289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7290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138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8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366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15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sN_KQIcGQ2I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GhUGlclRq_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機器學習與實作</a:t>
            </a:r>
            <a:br>
              <a:rPr lang="en-US" altLang="zh-TW" dirty="0"/>
            </a:br>
            <a:r>
              <a:rPr lang="zh-TW" altLang="en-US" sz="4000" dirty="0"/>
              <a:t>打磚塊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F87202C-A0A6-886E-6139-8E4126AED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侯勝發、溫世新、顧和庭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2300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(2)AI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endParaRPr lang="en-US" altLang="zh-TW" sz="20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使用訓練用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內建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使用測試用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</a:t>
            </a:r>
            <a:endParaRPr lang="en-US" altLang="zh-TW" dirty="0">
              <a:solidFill>
                <a:srgbClr val="20212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實驗設計 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載入訓練完的模型或重頭開始訓練新模型，並通過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開始遊玩，完成訓練後，使用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自動跑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次，並紀錄下每次接球次數，最後進行確認。</a:t>
            </a:r>
            <a:endParaRPr lang="zh-TW" altLang="en-US" sz="3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146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844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</a:t>
            </a:r>
            <a:endParaRPr lang="en-US" altLang="zh-TW" sz="20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使用訓練用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內建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使用測試用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地圖</a:t>
            </a:r>
            <a:endParaRPr lang="zh-TW" altLang="en-US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實驗設計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載入訓練完的模型或重頭開始訓練新模型，並通過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開始遊玩，完成訓練後，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確認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進行遊玩時是否流暢，並紀錄每幀預測時間。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4D2563-79B5-D68B-91FA-F185DB14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23" y="3406797"/>
            <a:ext cx="3077004" cy="214342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851659-0076-1017-15CA-0B45ABAD4C41}"/>
              </a:ext>
            </a:extLst>
          </p:cNvPr>
          <p:cNvSpPr txBox="1"/>
          <p:nvPr/>
        </p:nvSpPr>
        <p:spPr>
          <a:xfrm>
            <a:off x="4329327" y="435330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若預測時間過長，將導致指令與畫面產生延遲</a:t>
            </a:r>
            <a:endParaRPr lang="en-US" altLang="zh-TW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2470FE-9DCC-65AD-B5DD-DB9F44CE48D0}"/>
              </a:ext>
            </a:extLst>
          </p:cNvPr>
          <p:cNvSpPr/>
          <p:nvPr/>
        </p:nvSpPr>
        <p:spPr>
          <a:xfrm>
            <a:off x="1252323" y="3579019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CEE9ED-FC16-5388-059F-275066EC096E}"/>
              </a:ext>
            </a:extLst>
          </p:cNvPr>
          <p:cNvSpPr/>
          <p:nvPr/>
        </p:nvSpPr>
        <p:spPr>
          <a:xfrm>
            <a:off x="1252323" y="3910785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8AEC81-3C58-4099-EBCC-E238656E9469}"/>
              </a:ext>
            </a:extLst>
          </p:cNvPr>
          <p:cNvSpPr/>
          <p:nvPr/>
        </p:nvSpPr>
        <p:spPr>
          <a:xfrm>
            <a:off x="1252323" y="4385148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0A0B99-5DE0-E325-DA06-90B27AB03492}"/>
              </a:ext>
            </a:extLst>
          </p:cNvPr>
          <p:cNvSpPr/>
          <p:nvPr/>
        </p:nvSpPr>
        <p:spPr>
          <a:xfrm>
            <a:off x="1252323" y="4877603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A6B59E-8AA8-486E-89B4-6321E06DC5EF}"/>
              </a:ext>
            </a:extLst>
          </p:cNvPr>
          <p:cNvSpPr/>
          <p:nvPr/>
        </p:nvSpPr>
        <p:spPr>
          <a:xfrm>
            <a:off x="1252323" y="5376783"/>
            <a:ext cx="3077004" cy="159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396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(04/24)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760" y="1731110"/>
            <a:ext cx="10607040" cy="41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1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(05/08)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78595" y="1731109"/>
            <a:ext cx="6543369" cy="416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6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(05/08)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C74826-AE94-DC07-693A-C62749391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9752" y="2351101"/>
            <a:ext cx="8532495" cy="310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1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132727"/>
            <a:ext cx="12192000" cy="35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A13251C-D626-C4CC-511C-E339B9EB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4740543"/>
            <a:ext cx="3317585" cy="14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F2D41A-377B-4934-EE57-A49471D14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31" y="1274524"/>
            <a:ext cx="7699937" cy="4871389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遊戲啟動、讀取模型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08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F2D41A-377B-4934-EE57-A49471D14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6031" y="1805125"/>
            <a:ext cx="7699937" cy="413736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遊戲結束、訓練模型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81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706308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model_load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 : 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os.path.dirname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讀取資料夾中模型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(.pickle)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，若檔案不存在則建立新模型。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model_load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92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605966"/>
              </p:ext>
            </p:extLst>
          </p:nvPr>
        </p:nvGraphicFramePr>
        <p:xfrm>
          <a:off x="2649681" y="2227994"/>
          <a:ext cx="6892637" cy="3840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model_save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準備儲存的特徵陣列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targets(list) 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預測結果陣列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features(list)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csv.writer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pickle.dump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.pickle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儲存模型、特徵，並將特徵儲存成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csv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以便觀察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model_save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49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475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遊戲引擎</a:t>
            </a:r>
            <a:r>
              <a:rPr lang="en-US" altLang="zh-TW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打磚塊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Arkanoid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  <a:endParaRPr lang="en-US" altLang="zh-TW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螢幕上佈有若干層磚塊，一個球在螢幕上方的磚塊和牆壁、螢幕下方的移動短板和兩側牆壁之間來回彈，當球碰到磚塊時，球會反彈，而磚塊會消失。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玩家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要控制螢幕下方的板子，讓「球」通過撞擊消去所有的「磚塊」，球碰到螢幕底邊就會消失，所有的球消失則遊戲失敗。把磚塊全部消去就可以破關。</a:t>
            </a:r>
            <a:endParaRPr lang="en-US" altLang="zh-TW" b="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遊戲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機制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發球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首次發球位置與方向決定初次路徑軌跡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切球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球體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速度會因板子移動方向而改變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碰撞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球在移動中，下一幀會穿牆的時候，會移動至球的路徑與碰撞表面的交點。</a:t>
            </a:r>
          </a:p>
          <a:p>
            <a:pPr>
              <a:lnSpc>
                <a:spcPct val="150000"/>
              </a:lnSpc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428116"/>
              </p:ext>
            </p:extLst>
          </p:nvPr>
        </p:nvGraphicFramePr>
        <p:xfrm>
          <a:off x="2649681" y="2227994"/>
          <a:ext cx="6892637" cy="35661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feature_add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準備新增的特徵陣列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Temp(list)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更新完畢的特徵陣列與預測結果</a:t>
                      </a:r>
                      <a:endParaRPr lang="zh-TW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targets(list) 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預測結果陣列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features(list)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特徵陣列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extend()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append()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通過讀取出舊特徵與預測結果，並新增新特徵與預測結果以便儲存。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99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915860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預測結果陣列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DecisionTreeRegressor.fit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使用決策樹訓練模型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0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65554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target(int)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預測出結果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: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模型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DecisionTreeRegressor.predict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使用決策樹預測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predict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445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model_load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測試有無模型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(.pickle)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時，執行結果。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2A07612-EDB2-DF28-16FE-1CF137481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14065" r="4907" b="13471"/>
          <a:stretch/>
        </p:blipFill>
        <p:spPr>
          <a:xfrm>
            <a:off x="1275499" y="2012059"/>
            <a:ext cx="4624420" cy="17646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0D596B9-F2C0-7B2C-F834-BE682FE2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98" y="4115245"/>
            <a:ext cx="3749822" cy="16966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2602298" y="372073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6BD08C-5047-33A3-AC42-E0A4C5584DEB}"/>
              </a:ext>
            </a:extLst>
          </p:cNvPr>
          <p:cNvSpPr txBox="1"/>
          <p:nvPr/>
        </p:nvSpPr>
        <p:spPr>
          <a:xfrm>
            <a:off x="2602298" y="583710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F53722E-DFB7-6393-68F2-A4B8F81A40C3}"/>
              </a:ext>
            </a:extLst>
          </p:cNvPr>
          <p:cNvSpPr txBox="1"/>
          <p:nvPr/>
        </p:nvSpPr>
        <p:spPr>
          <a:xfrm>
            <a:off x="5765178" y="480485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遊戲初始化，無模型時，呼叫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model_load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79F836-0EC0-7FAF-FDC9-C53A83440C77}"/>
              </a:ext>
            </a:extLst>
          </p:cNvPr>
          <p:cNvSpPr/>
          <p:nvPr/>
        </p:nvSpPr>
        <p:spPr>
          <a:xfrm>
            <a:off x="1712798" y="4612030"/>
            <a:ext cx="3749822" cy="752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EC7D7C-B745-91E8-F0F0-4BEDCF47B901}"/>
              </a:ext>
            </a:extLst>
          </p:cNvPr>
          <p:cNvSpPr/>
          <p:nvPr/>
        </p:nvSpPr>
        <p:spPr>
          <a:xfrm>
            <a:off x="1855985" y="2917568"/>
            <a:ext cx="1202175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hlinkClick r:id="rId4" action="ppaction://hlinksldjump"/>
            <a:extLst>
              <a:ext uri="{FF2B5EF4-FFF2-40B4-BE49-F238E27FC236}">
                <a16:creationId xmlns:a16="http://schemas.microsoft.com/office/drawing/2014/main" id="{C49009C3-269A-3C2C-774D-A6D0662B4473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835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model_save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測試儲存的模型、特徵等資料，寫入結果是否正確。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23" name="橢圓 22">
            <a:hlinkClick r:id="rId2" action="ppaction://hlinksldjump"/>
            <a:extLst>
              <a:ext uri="{FF2B5EF4-FFF2-40B4-BE49-F238E27FC236}">
                <a16:creationId xmlns:a16="http://schemas.microsoft.com/office/drawing/2014/main" id="{C49009C3-269A-3C2C-774D-A6D0662B4473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" t="3763" r="3896" b="3746"/>
          <a:stretch/>
        </p:blipFill>
        <p:spPr>
          <a:xfrm>
            <a:off x="838200" y="2018611"/>
            <a:ext cx="3696421" cy="385168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CD376E-DEE2-8FEA-1C3D-ACDF5E469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328" y="3170711"/>
            <a:ext cx="3401229" cy="155075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D1F62A-C44C-00EC-9158-237E2CF114F4}"/>
              </a:ext>
            </a:extLst>
          </p:cNvPr>
          <p:cNvSpPr txBox="1"/>
          <p:nvPr/>
        </p:nvSpPr>
        <p:spPr>
          <a:xfrm>
            <a:off x="9239128" y="47779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88" t="11860" r="7788" b="11860"/>
          <a:stretch/>
        </p:blipFill>
        <p:spPr>
          <a:xfrm>
            <a:off x="4167014" y="2068343"/>
            <a:ext cx="3696421" cy="22047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210723" y="2431793"/>
            <a:ext cx="1503902" cy="773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/>
          <p:nvPr/>
        </p:nvCxnSpPr>
        <p:spPr>
          <a:xfrm flipV="1">
            <a:off x="2714625" y="2066925"/>
            <a:ext cx="1452389" cy="3648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>
            <a:off x="2714625" y="3205163"/>
            <a:ext cx="1452389" cy="1067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4999561" y="43266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初始化與測資輸入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90C910-80D1-BEDD-A46E-17C18E94DEF9}"/>
              </a:ext>
            </a:extLst>
          </p:cNvPr>
          <p:cNvSpPr/>
          <p:nvPr/>
        </p:nvSpPr>
        <p:spPr>
          <a:xfrm>
            <a:off x="8245227" y="3533188"/>
            <a:ext cx="3622923" cy="739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07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prstClr val="black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通過輸入特徵，比較結果是否與預期相同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23" name="橢圓 22">
            <a:hlinkClick r:id="rId2" action="ppaction://hlinksldjump"/>
            <a:extLst>
              <a:ext uri="{FF2B5EF4-FFF2-40B4-BE49-F238E27FC236}">
                <a16:creationId xmlns:a16="http://schemas.microsoft.com/office/drawing/2014/main" id="{C49009C3-269A-3C2C-774D-A6D0662B4473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4846" r="6057" b="4218"/>
          <a:stretch/>
        </p:blipFill>
        <p:spPr>
          <a:xfrm>
            <a:off x="1332671" y="2047726"/>
            <a:ext cx="2763908" cy="38790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CD376E-DEE2-8FEA-1C3D-ACDF5E469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369" y="3170711"/>
            <a:ext cx="3381146" cy="155075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D1F62A-C44C-00EC-9158-237E2CF114F4}"/>
              </a:ext>
            </a:extLst>
          </p:cNvPr>
          <p:cNvSpPr txBox="1"/>
          <p:nvPr/>
        </p:nvSpPr>
        <p:spPr>
          <a:xfrm>
            <a:off x="9239128" y="47779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2" t="12135" r="11481" b="11801"/>
          <a:stretch/>
        </p:blipFill>
        <p:spPr>
          <a:xfrm>
            <a:off x="4591050" y="2047726"/>
            <a:ext cx="2847975" cy="26765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677715" y="2553280"/>
            <a:ext cx="1036910" cy="875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>
            <a:cxnSpLocks/>
          </p:cNvCxnSpPr>
          <p:nvPr/>
        </p:nvCxnSpPr>
        <p:spPr>
          <a:xfrm flipV="1">
            <a:off x="2714625" y="2047726"/>
            <a:ext cx="1876425" cy="5055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>
            <a:off x="2714625" y="3428999"/>
            <a:ext cx="1876425" cy="12924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4996673" y="472146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初始化與測資輸入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90C910-80D1-BEDD-A46E-17C18E94DEF9}"/>
              </a:ext>
            </a:extLst>
          </p:cNvPr>
          <p:cNvSpPr/>
          <p:nvPr/>
        </p:nvSpPr>
        <p:spPr>
          <a:xfrm>
            <a:off x="8245227" y="3533188"/>
            <a:ext cx="3622923" cy="739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475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遊戲正常執行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玩家</a:t>
            </a:r>
            <a:endParaRPr lang="en-US" altLang="zh-TW" sz="24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media">
            <a:hlinkClick r:id="" action="ppaction://media"/>
            <a:extLst>
              <a:ext uri="{FF2B5EF4-FFF2-40B4-BE49-F238E27FC236}">
                <a16:creationId xmlns:a16="http://schemas.microsoft.com/office/drawing/2014/main" id="{EB8B2E95-84F4-1B81-1B6A-DCB081CBF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992" y="1686917"/>
            <a:ext cx="7824016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0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遊戲正常執行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202122"/>
                </a:solidFill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7" name="media">
            <a:hlinkClick r:id="" action="ppaction://media"/>
            <a:extLst>
              <a:ext uri="{FF2B5EF4-FFF2-40B4-BE49-F238E27FC236}">
                <a16:creationId xmlns:a16="http://schemas.microsoft.com/office/drawing/2014/main" id="{C1345DAE-298F-E34B-247A-6B3F14422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992" y="1686916"/>
            <a:ext cx="7824016" cy="44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內建地圖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E08B1146-37A2-FC86-B327-4E32788EE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639293"/>
              </p:ext>
            </p:extLst>
          </p:nvPr>
        </p:nvGraphicFramePr>
        <p:xfrm>
          <a:off x="3032034" y="2095554"/>
          <a:ext cx="6127931" cy="3560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59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(2) AI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可以接到球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次以上</a:t>
            </a:r>
            <a:r>
              <a:rPr lang="en-US" altLang="zh-TW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solidFill>
                  <a:srgbClr val="202122"/>
                </a:solidFill>
                <a:latin typeface="標楷體" panose="03000509000000000000" pitchFamily="65" charset="-120"/>
              </a:rPr>
              <a:t>自訂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E08B1146-37A2-FC86-B327-4E32788EE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031143"/>
              </p:ext>
            </p:extLst>
          </p:nvPr>
        </p:nvGraphicFramePr>
        <p:xfrm>
          <a:off x="3032034" y="2095554"/>
          <a:ext cx="6127931" cy="3560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85893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506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-Decision Tree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樣本收集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透過玩家遊玩，收集遊戲狀態增加更多特徵數量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 : 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球位置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x,y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、板子位置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、地圖狀況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決策樹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，根據不同特徵進行預測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97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0.033(s/frame)-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內建地圖</a:t>
            </a:r>
            <a:endParaRPr lang="en-US" altLang="zh-TW" sz="24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37D149F-717B-A636-2599-30B1F7DE9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398480"/>
              </p:ext>
            </p:extLst>
          </p:nvPr>
        </p:nvGraphicFramePr>
        <p:xfrm>
          <a:off x="2152068" y="2093306"/>
          <a:ext cx="8128000" cy="210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9EC96905-C4CD-34B5-6DE0-1DDB8529A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884913"/>
              </p:ext>
            </p:extLst>
          </p:nvPr>
        </p:nvGraphicFramePr>
        <p:xfrm>
          <a:off x="2031999" y="4199197"/>
          <a:ext cx="8128001" cy="1926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3316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(3)</a:t>
            </a:r>
            <a:r>
              <a:rPr lang="zh-TW" altLang="en-US" sz="24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模型預測時間小於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0.033(s/frame)-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自訂地圖</a:t>
            </a:r>
            <a:endParaRPr lang="en-US" altLang="zh-TW" sz="2400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37D149F-717B-A636-2599-30B1F7DE91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546773"/>
              </p:ext>
            </p:extLst>
          </p:nvPr>
        </p:nvGraphicFramePr>
        <p:xfrm>
          <a:off x="2152068" y="2093306"/>
          <a:ext cx="8128000" cy="210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9EC96905-C4CD-34B5-6DE0-1DDB8529A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613749"/>
              </p:ext>
            </p:extLst>
          </p:nvPr>
        </p:nvGraphicFramePr>
        <p:xfrm>
          <a:off x="2031999" y="4199197"/>
          <a:ext cx="8128001" cy="1926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5412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從頭訓練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Level_1~Level_20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7" name="圖片 6">
            <a:hlinkClick r:id="rId2"/>
            <a:extLst>
              <a:ext uri="{FF2B5EF4-FFF2-40B4-BE49-F238E27FC236}">
                <a16:creationId xmlns:a16="http://schemas.microsoft.com/office/drawing/2014/main" id="{A663ADCA-0D8E-DA31-4C42-31527F2D7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299062" y="1670957"/>
            <a:ext cx="7593875" cy="42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遊玩自訂地圖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7" name="圖片 6">
            <a:hlinkClick r:id="rId2"/>
            <a:extLst>
              <a:ext uri="{FF2B5EF4-FFF2-40B4-BE49-F238E27FC236}">
                <a16:creationId xmlns:a16="http://schemas.microsoft.com/office/drawing/2014/main" id="{A663ADCA-0D8E-DA31-4C42-31527F2D7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xfrm>
            <a:off x="2299062" y="1670957"/>
            <a:ext cx="7593875" cy="42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7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model_load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測試有無模型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(.pickle)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時，執行結果。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23-2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2A07612-EDB2-DF28-16FE-1CF137481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14065" r="4907" b="13471"/>
          <a:stretch/>
        </p:blipFill>
        <p:spPr>
          <a:xfrm>
            <a:off x="1275499" y="2012059"/>
            <a:ext cx="4624420" cy="176468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0D596B9-F2C0-7B2C-F834-BE682FE24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98" y="4115245"/>
            <a:ext cx="3749822" cy="16966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2602298" y="372073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6BD08C-5047-33A3-AC42-E0A4C5584DEB}"/>
              </a:ext>
            </a:extLst>
          </p:cNvPr>
          <p:cNvSpPr txBox="1"/>
          <p:nvPr/>
        </p:nvSpPr>
        <p:spPr>
          <a:xfrm>
            <a:off x="2602298" y="583710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F53722E-DFB7-6393-68F2-A4B8F81A40C3}"/>
              </a:ext>
            </a:extLst>
          </p:cNvPr>
          <p:cNvSpPr txBox="1"/>
          <p:nvPr/>
        </p:nvSpPr>
        <p:spPr>
          <a:xfrm>
            <a:off x="5765178" y="5249001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已有模型時，呼叫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model_load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79F836-0EC0-7FAF-FDC9-C53A83440C77}"/>
              </a:ext>
            </a:extLst>
          </p:cNvPr>
          <p:cNvSpPr/>
          <p:nvPr/>
        </p:nvSpPr>
        <p:spPr>
          <a:xfrm>
            <a:off x="1712798" y="5294811"/>
            <a:ext cx="3749822" cy="304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EC7D7C-B745-91E8-F0F0-4BEDCF47B901}"/>
              </a:ext>
            </a:extLst>
          </p:cNvPr>
          <p:cNvSpPr/>
          <p:nvPr/>
        </p:nvSpPr>
        <p:spPr>
          <a:xfrm>
            <a:off x="1855985" y="3257201"/>
            <a:ext cx="1218141" cy="21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hlinkClick r:id="rId4" action="ppaction://hlinksldjump"/>
            <a:extLst>
              <a:ext uri="{FF2B5EF4-FFF2-40B4-BE49-F238E27FC236}">
                <a16:creationId xmlns:a16="http://schemas.microsoft.com/office/drawing/2014/main" id="{D5B8E467-95B1-6948-645D-0BBDB8817097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29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model_save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測試儲存的模型、特徵等資料，寫入結果是否正確。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24-2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3" t="3763" r="3896" b="3746"/>
          <a:stretch/>
        </p:blipFill>
        <p:spPr>
          <a:xfrm>
            <a:off x="838200" y="2018611"/>
            <a:ext cx="3696421" cy="385168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CD376E-DEE2-8FEA-1C3D-ACDF5E46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28" y="3170711"/>
            <a:ext cx="3401229" cy="155075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D1F62A-C44C-00EC-9158-237E2CF114F4}"/>
              </a:ext>
            </a:extLst>
          </p:cNvPr>
          <p:cNvSpPr txBox="1"/>
          <p:nvPr/>
        </p:nvSpPr>
        <p:spPr>
          <a:xfrm>
            <a:off x="9239128" y="477794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14121" r="5369" b="14323"/>
          <a:stretch/>
        </p:blipFill>
        <p:spPr>
          <a:xfrm>
            <a:off x="2886435" y="4057649"/>
            <a:ext cx="5057775" cy="157761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210722" y="3167851"/>
            <a:ext cx="2350285" cy="572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>
            <a:cxnSpLocks/>
          </p:cNvCxnSpPr>
          <p:nvPr/>
        </p:nvCxnSpPr>
        <p:spPr>
          <a:xfrm>
            <a:off x="3561007" y="3740150"/>
            <a:ext cx="4383203" cy="2817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>
            <a:off x="1210722" y="3740150"/>
            <a:ext cx="1675713" cy="2817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3386561" y="5635262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呼叫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model_save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，並檢查是否儲存成功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90C910-80D1-BEDD-A46E-17C18E94DEF9}"/>
              </a:ext>
            </a:extLst>
          </p:cNvPr>
          <p:cNvSpPr/>
          <p:nvPr/>
        </p:nvSpPr>
        <p:spPr>
          <a:xfrm>
            <a:off x="8308676" y="4232366"/>
            <a:ext cx="3622923" cy="269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26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model_save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測試儲存的模型、特徵等資料，寫入結果是否正確。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24-2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23" name="橢圓 22">
            <a:hlinkClick r:id="rId2" action="ppaction://hlinksldjump"/>
            <a:extLst>
              <a:ext uri="{FF2B5EF4-FFF2-40B4-BE49-F238E27FC236}">
                <a16:creationId xmlns:a16="http://schemas.microsoft.com/office/drawing/2014/main" id="{C49009C3-269A-3C2C-774D-A6D0662B4473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" t="3763" r="3896" b="3746"/>
          <a:stretch/>
        </p:blipFill>
        <p:spPr>
          <a:xfrm>
            <a:off x="838200" y="2018611"/>
            <a:ext cx="3696421" cy="38516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" t="8180" r="4150" b="7231"/>
          <a:stretch/>
        </p:blipFill>
        <p:spPr>
          <a:xfrm>
            <a:off x="4825349" y="1836950"/>
            <a:ext cx="5838530" cy="360872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210722" y="3774902"/>
            <a:ext cx="3272277" cy="1968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>
            <a:cxnSpLocks/>
          </p:cNvCxnSpPr>
          <p:nvPr/>
        </p:nvCxnSpPr>
        <p:spPr>
          <a:xfrm flipV="1">
            <a:off x="4482999" y="1836950"/>
            <a:ext cx="342350" cy="1958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 flipV="1">
            <a:off x="4482999" y="5021049"/>
            <a:ext cx="342350" cy="736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5310802" y="5471484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將儲存好的檔案讀出，並與輸入的測資比較，檢查是否相等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77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prstClr val="black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通過輸入特徵，比較結果是否與預期相同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25-2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4846" r="6057" b="4218"/>
          <a:stretch/>
        </p:blipFill>
        <p:spPr>
          <a:xfrm>
            <a:off x="1332671" y="2047726"/>
            <a:ext cx="2763908" cy="38790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t="6775" r="9699" b="7602"/>
          <a:stretch/>
        </p:blipFill>
        <p:spPr>
          <a:xfrm>
            <a:off x="4863140" y="1963609"/>
            <a:ext cx="2520384" cy="387904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677715" y="3372519"/>
            <a:ext cx="1227410" cy="1971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>
            <a:cxnSpLocks/>
          </p:cNvCxnSpPr>
          <p:nvPr/>
        </p:nvCxnSpPr>
        <p:spPr>
          <a:xfrm flipV="1">
            <a:off x="2905125" y="1963609"/>
            <a:ext cx="1958015" cy="14089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>
            <a:off x="2905125" y="5343525"/>
            <a:ext cx="1958015" cy="4991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4662894" y="587029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預期的特徵、預測結果與輸出結果</a:t>
            </a:r>
          </a:p>
        </p:txBody>
      </p:sp>
    </p:spTree>
    <p:extLst>
      <p:ext uri="{BB962C8B-B14F-4D97-AF65-F5344CB8AC3E}">
        <p14:creationId xmlns:p14="http://schemas.microsoft.com/office/powerpoint/2010/main" val="1396984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en-US" altLang="zh-TW" sz="24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prstClr val="black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通過輸入特徵，比較結果是否與預期相同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 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25-3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F3F189-0AD8-AA15-737B-70A902963E5A}"/>
              </a:ext>
            </a:extLst>
          </p:cNvPr>
          <p:cNvSpPr txBox="1"/>
          <p:nvPr/>
        </p:nvSpPr>
        <p:spPr>
          <a:xfrm>
            <a:off x="1811811" y="592677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測試程式</a:t>
            </a:r>
          </a:p>
        </p:txBody>
      </p:sp>
      <p:sp>
        <p:nvSpPr>
          <p:cNvPr id="23" name="橢圓 22">
            <a:hlinkClick r:id="rId3" action="ppaction://hlinksldjump"/>
            <a:extLst>
              <a:ext uri="{FF2B5EF4-FFF2-40B4-BE49-F238E27FC236}">
                <a16:creationId xmlns:a16="http://schemas.microsoft.com/office/drawing/2014/main" id="{C49009C3-269A-3C2C-774D-A6D0662B4473}"/>
              </a:ext>
            </a:extLst>
          </p:cNvPr>
          <p:cNvSpPr/>
          <p:nvPr/>
        </p:nvSpPr>
        <p:spPr>
          <a:xfrm>
            <a:off x="0" y="6468291"/>
            <a:ext cx="389709" cy="3897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330F89D-3F16-69E3-FB8C-E1519BC7CE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t="4846" r="6057" b="4218"/>
          <a:stretch/>
        </p:blipFill>
        <p:spPr>
          <a:xfrm>
            <a:off x="1332671" y="2047726"/>
            <a:ext cx="2763908" cy="38790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7CD376E-DEE2-8FEA-1C3D-ACDF5E469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114" y="3941738"/>
            <a:ext cx="3381146" cy="1550752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D1F62A-C44C-00EC-9158-237E2CF114F4}"/>
              </a:ext>
            </a:extLst>
          </p:cNvPr>
          <p:cNvSpPr txBox="1"/>
          <p:nvPr/>
        </p:nvSpPr>
        <p:spPr>
          <a:xfrm>
            <a:off x="9101189" y="553170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測試結果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004840-4E19-D93C-ABF7-372F6E8C6F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8210" r="6617" b="17926"/>
          <a:stretch/>
        </p:blipFill>
        <p:spPr>
          <a:xfrm>
            <a:off x="4791902" y="1944853"/>
            <a:ext cx="6561898" cy="177588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7FD21C-5E21-D3BD-1890-090622C5AB69}"/>
              </a:ext>
            </a:extLst>
          </p:cNvPr>
          <p:cNvSpPr/>
          <p:nvPr/>
        </p:nvSpPr>
        <p:spPr>
          <a:xfrm>
            <a:off x="1677714" y="5347042"/>
            <a:ext cx="2077277" cy="406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6DAB62-0FEA-7E7F-E013-3FB7880FEF39}"/>
              </a:ext>
            </a:extLst>
          </p:cNvPr>
          <p:cNvCxnSpPr>
            <a:cxnSpLocks/>
          </p:cNvCxnSpPr>
          <p:nvPr/>
        </p:nvCxnSpPr>
        <p:spPr>
          <a:xfrm flipV="1">
            <a:off x="1677714" y="1944853"/>
            <a:ext cx="3114188" cy="34021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9F0CEE1-B37F-9ACB-105A-FFA2BF400972}"/>
              </a:ext>
            </a:extLst>
          </p:cNvPr>
          <p:cNvCxnSpPr>
            <a:cxnSpLocks/>
          </p:cNvCxnSpPr>
          <p:nvPr/>
        </p:nvCxnSpPr>
        <p:spPr>
          <a:xfrm flipV="1">
            <a:off x="3754991" y="3720738"/>
            <a:ext cx="1036911" cy="16263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A99AB-9456-04DA-EC51-AB7338B4DBD2}"/>
              </a:ext>
            </a:extLst>
          </p:cNvPr>
          <p:cNvSpPr txBox="1"/>
          <p:nvPr/>
        </p:nvSpPr>
        <p:spPr>
          <a:xfrm>
            <a:off x="6453709" y="1528945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呼叫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，並比較是否相同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90C910-80D1-BEDD-A46E-17C18E94DEF9}"/>
              </a:ext>
            </a:extLst>
          </p:cNvPr>
          <p:cNvSpPr/>
          <p:nvPr/>
        </p:nvSpPr>
        <p:spPr>
          <a:xfrm>
            <a:off x="8245225" y="5000626"/>
            <a:ext cx="3622923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7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96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針對不同關卡皆可進行遊玩</a:t>
            </a:r>
            <a:endParaRPr lang="en-US" altLang="zh-TW" dirty="0">
              <a:solidFill>
                <a:srgbClr val="202122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9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4459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外部介面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硬磚塊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板子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控制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左、右控制板子移動，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控制發球方向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4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0339E1-755D-A149-EBC8-CEA005A0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54" y="1407343"/>
            <a:ext cx="1838691" cy="46877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46AC6F-F301-7F78-6CE6-0FE40659968D}"/>
              </a:ext>
            </a:extLst>
          </p:cNvPr>
          <p:cNvSpPr/>
          <p:nvPr/>
        </p:nvSpPr>
        <p:spPr>
          <a:xfrm>
            <a:off x="9494520" y="2255520"/>
            <a:ext cx="952024" cy="132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2C9FE-77D4-38E2-983F-10B21F14A02B}"/>
              </a:ext>
            </a:extLst>
          </p:cNvPr>
          <p:cNvSpPr/>
          <p:nvPr/>
        </p:nvSpPr>
        <p:spPr>
          <a:xfrm>
            <a:off x="9365931" y="1977732"/>
            <a:ext cx="1192531" cy="1328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AB921B-3DBB-1256-AAAC-AF2D30F719ED}"/>
              </a:ext>
            </a:extLst>
          </p:cNvPr>
          <p:cNvSpPr txBox="1"/>
          <p:nvPr/>
        </p:nvSpPr>
        <p:spPr>
          <a:xfrm>
            <a:off x="9639030" y="173007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硬磚塊</a:t>
            </a:r>
            <a:endParaRPr lang="en-US" altLang="zh-TW" sz="1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F860DA-0BD0-951C-914D-ADC814922B4B}"/>
              </a:ext>
            </a:extLst>
          </p:cNvPr>
          <p:cNvSpPr txBox="1"/>
          <p:nvPr/>
        </p:nvSpPr>
        <p:spPr>
          <a:xfrm>
            <a:off x="9715973" y="232929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磚塊</a:t>
            </a:r>
            <a:endParaRPr lang="en-US" altLang="zh-TW" sz="1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1904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428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792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520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 : 3.9.13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模組版本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10.4.5.2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scikit-learn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1.4.2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 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硬體規格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 : 11th Gen Intel(R) Core(TM) i7-1165G7 @ 2.80GHz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 : </a:t>
            </a:r>
            <a:r>
              <a:rPr lang="pt-BR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Intel(R) Iris(R) Xe Graphics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RAM: 16GB</a:t>
            </a:r>
          </a:p>
          <a:p>
            <a:pPr>
              <a:lnSpc>
                <a:spcPct val="150000"/>
              </a:lnSpc>
            </a:pPr>
            <a:endParaRPr lang="en-US" altLang="zh-TW" sz="20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144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51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模型預測時間需小於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0.033(s/frame)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模型大小小於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5mb</a:t>
            </a:r>
          </a:p>
        </p:txBody>
      </p:sp>
    </p:spTree>
    <p:extLst>
      <p:ext uri="{BB962C8B-B14F-4D97-AF65-F5344CB8AC3E}">
        <p14:creationId xmlns:p14="http://schemas.microsoft.com/office/powerpoint/2010/main" val="2204252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42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(1)</a:t>
            </a:r>
            <a:r>
              <a:rPr lang="zh-TW" altLang="en-US" sz="200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遊戲正常執行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實驗情境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(a)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透過玩家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人類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(b)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驗證流程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執行遊戲並確認發球、切球、碰撞等遊戲機制，是否正確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679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9868</TotalTime>
  <Words>1362</Words>
  <Application>Microsoft Office PowerPoint</Application>
  <PresentationFormat>寬螢幕</PresentationFormat>
  <Paragraphs>269</Paragraphs>
  <Slides>39</Slides>
  <Notes>4</Notes>
  <HiddenSlides>5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標楷體</vt:lpstr>
      <vt:lpstr>Arial</vt:lpstr>
      <vt:lpstr>Calibri</vt:lpstr>
      <vt:lpstr>Times New Roman</vt:lpstr>
      <vt:lpstr>佈景主題1</vt:lpstr>
      <vt:lpstr>機器學習與實作 打磚塊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專案架構(04/24)</vt:lpstr>
      <vt:lpstr>專案架構(05/08)</vt:lpstr>
      <vt:lpstr>專案架構(05/08)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Unit Test</vt:lpstr>
      <vt:lpstr>Unit Test</vt:lpstr>
      <vt:lpstr>Unit Test</vt:lpstr>
      <vt:lpstr>驗收</vt:lpstr>
      <vt:lpstr>驗收</vt:lpstr>
      <vt:lpstr>驗收</vt:lpstr>
      <vt:lpstr>驗收</vt:lpstr>
      <vt:lpstr>驗收</vt:lpstr>
      <vt:lpstr>驗收</vt:lpstr>
      <vt:lpstr>DEMO</vt:lpstr>
      <vt:lpstr>DEMO</vt:lpstr>
      <vt:lpstr>問題紀錄</vt:lpstr>
      <vt:lpstr>Unit Test</vt:lpstr>
      <vt:lpstr>Unit Test</vt:lpstr>
      <vt:lpstr>Unit Test</vt:lpstr>
      <vt:lpstr>Unit Test</vt:lpstr>
      <vt:lpstr>Unit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勝發 侯</cp:lastModifiedBy>
  <cp:revision>88</cp:revision>
  <dcterms:created xsi:type="dcterms:W3CDTF">2023-10-16T13:04:30Z</dcterms:created>
  <dcterms:modified xsi:type="dcterms:W3CDTF">2024-05-22T01:18:12Z</dcterms:modified>
</cp:coreProperties>
</file>